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68" r:id="rId3"/>
    <p:sldMasterId id="2147483780" r:id="rId4"/>
    <p:sldMasterId id="2147483792" r:id="rId5"/>
    <p:sldMasterId id="2147483804" r:id="rId6"/>
    <p:sldMasterId id="2147483816" r:id="rId7"/>
    <p:sldMasterId id="2147483876" r:id="rId8"/>
    <p:sldMasterId id="2147483889" r:id="rId9"/>
  </p:sldMasterIdLst>
  <p:notesMasterIdLst>
    <p:notesMasterId r:id="rId28"/>
  </p:notesMasterIdLst>
  <p:sldIdLst>
    <p:sldId id="281" r:id="rId10"/>
    <p:sldId id="305" r:id="rId11"/>
    <p:sldId id="260" r:id="rId12"/>
    <p:sldId id="261" r:id="rId13"/>
    <p:sldId id="283" r:id="rId14"/>
    <p:sldId id="271" r:id="rId15"/>
    <p:sldId id="265" r:id="rId16"/>
    <p:sldId id="297" r:id="rId17"/>
    <p:sldId id="298" r:id="rId18"/>
    <p:sldId id="306" r:id="rId19"/>
    <p:sldId id="303" r:id="rId20"/>
    <p:sldId id="264" r:id="rId21"/>
    <p:sldId id="304" r:id="rId22"/>
    <p:sldId id="289" r:id="rId23"/>
    <p:sldId id="316" r:id="rId24"/>
    <p:sldId id="314" r:id="rId25"/>
    <p:sldId id="302" r:id="rId26"/>
    <p:sldId id="31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16D"/>
    <a:srgbClr val="0B0F5D"/>
    <a:srgbClr val="9E1A78"/>
    <a:srgbClr val="1F1256"/>
    <a:srgbClr val="FF0066"/>
    <a:srgbClr val="8F5F44"/>
    <a:srgbClr val="EE9A6C"/>
    <a:srgbClr val="37150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3" autoAdjust="0"/>
    <p:restoredTop sz="96834" autoAdjust="0"/>
  </p:normalViewPr>
  <p:slideViewPr>
    <p:cSldViewPr>
      <p:cViewPr>
        <p:scale>
          <a:sx n="50" d="100"/>
          <a:sy n="50" d="100"/>
        </p:scale>
        <p:origin x="-1572" y="-13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06909-FB66-4DCF-977A-AF3988C1F881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1810B-308D-4AD3-BDF1-3AC63B9E88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94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1810B-308D-4AD3-BDF1-3AC63B9E88F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52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5D84C800-0D81-4AFE-A385-27408E15CF3A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75A57CD0-6899-451B-A511-43365AD03D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690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CAD229E-8A06-4A86-A409-7A3B61C32667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0BFBF0B-5A60-4ED0-B319-BCFCDC9444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007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>
                <a:solidFill>
                  <a:prstClr val="black"/>
                </a:solidFill>
              </a:rPr>
              <a:pPr/>
              <a:t>23.08.2017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0855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52731-C71B-4199-BA47-F77928E63556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1713E-F2EA-4D2D-8466-2CC8468541D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49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5F8A62F-38B6-4EBE-9F00-DA85C614271A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0FB3382-5460-4D22-997C-6809449665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350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826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504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370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733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111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105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704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4B52731-C71B-4199-BA47-F77928E63556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A01713E-F2EA-4D2D-8466-2CC8468541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093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00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604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713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826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504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370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733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111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105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70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640E3C69-3C5B-4647-9594-E4FCA215AD9C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cs typeface="Arial" charset="0"/>
              </a:defRPr>
            </a:lvl1pPr>
          </a:lstStyle>
          <a:p>
            <a:pPr>
              <a:defRPr/>
            </a:pPr>
            <a:fld id="{D1B3AB4E-271E-485D-A175-04B3DCCEC9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3528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9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00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604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713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4C800-0D81-4AFE-A385-27408E15CF3A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57CD0-6899-451B-A511-43365AD03D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B52731-C71B-4199-BA47-F77928E63556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1713E-F2EA-4D2D-8466-2CC8468541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0E3C69-3C5B-4647-9594-E4FCA215AD9C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3AB4E-271E-485D-A175-04B3DCCEC9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A2F85-6919-4696-9911-E00E34C06EDA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D26B0-7C19-4249-AEC1-B11A7B2672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4D9CF-599D-486C-90B1-C94D5D0B2E67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614FB-24A4-4CFD-AFFD-CFE24CD025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C6A8-0B6B-4035-A3F9-E1F0CFAFDEF6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4C755-8F5A-479D-83B7-4666D8A687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AAA2F85-6919-4696-9911-E00E34C06EDA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B5D26B0-7C19-4249-AEC1-B11A7B2672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6783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C6867D-1120-4928-BA28-5333BD316B6A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C3A86-FF0A-430D-B277-871BF54CFB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F56737-62E5-4337-B636-308909E82EEC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5DC75-124E-4562-8F5C-33F1F14DFB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A74B0-2CAC-4A02-AB0C-611D26694C88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A1B7C-2952-4848-B79D-96BCF9A50E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AD229E-8A06-4A86-A409-7A3B61C32667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FBF0B-5A60-4ED0-B319-BCFCDC9444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8A62F-38B6-4EBE-9F00-DA85C614271A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B3382-5460-4D22-997C-6809449665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4C800-0D81-4AFE-A385-27408E15CF3A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57CD0-6899-451B-A511-43365AD03D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B52731-C71B-4199-BA47-F77928E63556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1713E-F2EA-4D2D-8466-2CC8468541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0E3C69-3C5B-4647-9594-E4FCA215AD9C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3AB4E-271E-485D-A175-04B3DCCEC9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A2F85-6919-4696-9911-E00E34C06EDA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D26B0-7C19-4249-AEC1-B11A7B2672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4D9CF-599D-486C-90B1-C94D5D0B2E67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614FB-24A4-4CFD-AFFD-CFE24CD025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CC4D9CF-599D-486C-90B1-C94D5D0B2E67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B5614FB-24A4-4CFD-AFFD-CFE24CD025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6911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C6A8-0B6B-4035-A3F9-E1F0CFAFDEF6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4C755-8F5A-479D-83B7-4666D8A687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C6867D-1120-4928-BA28-5333BD316B6A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C3A86-FF0A-430D-B277-871BF54CFB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F56737-62E5-4337-B636-308909E82EEC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5DC75-124E-4562-8F5C-33F1F14DFB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A74B0-2CAC-4A02-AB0C-611D26694C88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A1B7C-2952-4848-B79D-96BCF9A50E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AD229E-8A06-4A86-A409-7A3B61C32667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FBF0B-5A60-4ED0-B319-BCFCDC9444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8A62F-38B6-4EBE-9F00-DA85C614271A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B3382-5460-4D22-997C-6809449665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4C800-0D81-4AFE-A385-27408E15CF3A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57CD0-6899-451B-A511-43365AD03D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37914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52731-C71B-4199-BA47-F77928E63556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713E-F2EA-4D2D-8466-2CC8468541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6173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E3C69-3C5B-4647-9594-E4FCA215AD9C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AB4E-271E-485D-A175-04B3DCCEC9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98294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A2F85-6919-4696-9911-E00E34C06EDA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D26B0-7C19-4249-AEC1-B11A7B2672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444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A69C6A8-0B6B-4035-A3F9-E1F0CFAFDEF6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884C755-8F5A-479D-83B7-4666D8A687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9952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4D9CF-599D-486C-90B1-C94D5D0B2E67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614FB-24A4-4CFD-AFFD-CFE24CD025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52774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9C6A8-0B6B-4035-A3F9-E1F0CFAFDEF6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C755-8F5A-479D-83B7-4666D8A687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9358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6867D-1120-4928-BA28-5333BD316B6A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C3A86-FF0A-430D-B277-871BF54CFB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6339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56737-62E5-4337-B636-308909E82EEC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5DC75-124E-4562-8F5C-33F1F14DFB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0392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74B0-2CAC-4A02-AB0C-611D26694C88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A1B7C-2952-4848-B79D-96BCF9A50E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1844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229E-8A06-4A86-A409-7A3B61C32667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FBF0B-5A60-4ED0-B319-BCFCDC9444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42030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A62F-38B6-4EBE-9F00-DA85C614271A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B3382-5460-4D22-997C-6809449665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5523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0275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8480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3602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3C6867D-1120-4928-BA28-5333BD316B6A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7BC3A86-FF0A-430D-B277-871BF54CFB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2577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88249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0773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6063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90280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823004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9730420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5883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6652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3963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1501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DF56737-62E5-4337-B636-308909E82EEC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3A5DC75-124E-4562-8F5C-33F1F14DFB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0667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>
                <a:solidFill>
                  <a:prstClr val="black"/>
                </a:solidFill>
              </a:rPr>
              <a:pPr/>
              <a:t>23.08.2017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6945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>
                <a:solidFill>
                  <a:prstClr val="black"/>
                </a:solidFill>
              </a:rPr>
              <a:pPr/>
              <a:t>23.08.2017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4961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>
                <a:solidFill>
                  <a:prstClr val="black"/>
                </a:solidFill>
              </a:rPr>
              <a:pPr/>
              <a:t>23.08.2017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8881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>
                <a:solidFill>
                  <a:prstClr val="black"/>
                </a:solidFill>
              </a:rPr>
              <a:pPr/>
              <a:t>23.08.2017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5379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>
                <a:solidFill>
                  <a:prstClr val="black"/>
                </a:solidFill>
              </a:rPr>
              <a:pPr/>
              <a:t>23.08.2017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3227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>
                <a:solidFill>
                  <a:prstClr val="black"/>
                </a:solidFill>
              </a:rPr>
              <a:pPr/>
              <a:t>23.08.2017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172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>
                <a:solidFill>
                  <a:prstClr val="black"/>
                </a:solidFill>
              </a:rPr>
              <a:pPr/>
              <a:t>23.08.2017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8524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>
                <a:solidFill>
                  <a:prstClr val="black"/>
                </a:solidFill>
              </a:rPr>
              <a:pPr/>
              <a:t>23.08.2017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0737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>
                <a:solidFill>
                  <a:prstClr val="black"/>
                </a:solidFill>
              </a:rPr>
              <a:pPr/>
              <a:t>23.08.2017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443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52731-C71B-4199-BA47-F77928E63556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1713E-F2EA-4D2D-8466-2CC8468541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61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58A74B0-2CAC-4A02-AB0C-611D26694C88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C3A1B7C-2952-4848-B79D-96BCF9A50E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3786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4595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256489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>
                <a:solidFill>
                  <a:prstClr val="black"/>
                </a:solidFill>
              </a:rPr>
              <a:pPr/>
              <a:t>23.08.2017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3228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>
                <a:solidFill>
                  <a:prstClr val="black"/>
                </a:solidFill>
              </a:rPr>
              <a:pPr/>
              <a:t>23.08.2017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7447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>
                <a:solidFill>
                  <a:prstClr val="black"/>
                </a:solidFill>
              </a:rPr>
              <a:pPr/>
              <a:t>23.08.2017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3269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>
                <a:solidFill>
                  <a:prstClr val="black"/>
                </a:solidFill>
              </a:rPr>
              <a:pPr/>
              <a:t>23.08.2017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5822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>
                <a:solidFill>
                  <a:prstClr val="black"/>
                </a:solidFill>
              </a:rPr>
              <a:pPr/>
              <a:t>23.08.2017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6669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>
                <a:solidFill>
                  <a:prstClr val="black"/>
                </a:solidFill>
              </a:rPr>
              <a:pPr/>
              <a:t>23.08.2017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0531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>
                <a:solidFill>
                  <a:prstClr val="black"/>
                </a:solidFill>
              </a:rPr>
              <a:pPr/>
              <a:t>23.08.2017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8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>
                <a:solidFill>
                  <a:prstClr val="black"/>
                </a:solidFill>
              </a:rPr>
              <a:pPr/>
              <a:t>23.08.2017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19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29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046ECD-D0A1-4F6F-A3ED-762AAE85993F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ED248A-9495-45F2-BC9E-6831049D83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7855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" dirty="0" smtClean="0">
                <a:solidFill>
                  <a:srgbClr val="8064A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lang="ru-RU" sz="600" dirty="0" smtClean="0">
              <a:solidFill>
                <a:srgbClr val="8064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/>
        </p:nvPicPr>
        <p:blipFill>
          <a:blip r:embed="rId1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-fotki.yandex.ru/get/47776/200418627.15e/0_16ef75_dbc0722b_orig.pn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360620"/>
            <a:ext cx="1116372" cy="413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97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" dirty="0" smtClean="0">
                <a:solidFill>
                  <a:srgbClr val="8064A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lang="ru-RU" sz="600" dirty="0" smtClean="0">
              <a:solidFill>
                <a:srgbClr val="8064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/>
        </p:nvPicPr>
        <p:blipFill>
          <a:blip r:embed="rId1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-fotki.yandex.ru/get/47776/200418627.15e/0_16ef75_dbc0722b_orig.pn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360620"/>
            <a:ext cx="1116372" cy="413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" dirty="0" smtClean="0">
                <a:solidFill>
                  <a:srgbClr val="8064A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lang="ru-RU" sz="600" dirty="0" smtClean="0">
              <a:solidFill>
                <a:srgbClr val="8064A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img-fotki.yandex.ru/get/6709/16969765.141/0_74c93_8f7b4ea4_M.png"/>
          <p:cNvPicPr>
            <a:picLocks noChangeAspect="1" noChangeArrowheads="1"/>
          </p:cNvPicPr>
          <p:nvPr/>
        </p:nvPicPr>
        <p:blipFill>
          <a:blip r:embed="rId1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47776/200418627.15e/0_16ef75_dbc0722b_orig.pn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360620"/>
            <a:ext cx="1116372" cy="413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97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046ECD-D0A1-4F6F-A3ED-762AAE85993F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ED248A-9495-45F2-BC9E-6831049D83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643710"/>
            <a:ext cx="11993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9BBB5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rgbClr val="9BBB59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документ 16"/>
          <p:cNvSpPr/>
          <p:nvPr/>
        </p:nvSpPr>
        <p:spPr>
          <a:xfrm rot="16200000" flipV="1">
            <a:off x="1321583" y="-964449"/>
            <a:ext cx="6429396" cy="8786874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0_8c310_7c239a80_orig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2643174" cy="676036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0_6920b_f714229_orig.png"/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143768" y="214290"/>
            <a:ext cx="1785902" cy="6858000"/>
          </a:xfrm>
          <a:prstGeom prst="rect">
            <a:avLst/>
          </a:prstGeom>
        </p:spPr>
      </p:pic>
      <p:pic>
        <p:nvPicPr>
          <p:cNvPr id="22" name="Рисунок 21" descr="0_8d299_f2af728b_orig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 flipH="1">
            <a:off x="80338" y="0"/>
            <a:ext cx="2011301" cy="31432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046ECD-D0A1-4F6F-A3ED-762AAE85993F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ED248A-9495-45F2-BC9E-6831049D83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7046ECD-D0A1-4F6F-A3ED-762AAE85993F}" type="datetimeFigureOut">
              <a:rPr lang="ru-RU" smtClean="0"/>
              <a:pPr>
                <a:defRPr/>
              </a:pPr>
              <a:t>23.08.2017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FED248A-9495-45F2-BC9E-6831049D83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1300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0" y="0"/>
            <a:ext cx="1060616" cy="6858000"/>
            <a:chOff x="0" y="0"/>
            <a:chExt cx="1060616" cy="6858000"/>
          </a:xfrm>
          <a:effectLst/>
        </p:grpSpPr>
        <p:sp>
          <p:nvSpPr>
            <p:cNvPr id="10" name="Прямоугольник 9"/>
            <p:cNvSpPr/>
            <p:nvPr userDrawn="1"/>
          </p:nvSpPr>
          <p:spPr>
            <a:xfrm>
              <a:off x="0" y="0"/>
              <a:ext cx="10001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Рисунок 8" descr="0_78010_a8a74fc9_M.png"/>
            <p:cNvPicPr>
              <a:picLocks noChangeAspect="1"/>
            </p:cNvPicPr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0" y="0"/>
              <a:ext cx="1060616" cy="1828649"/>
            </a:xfrm>
            <a:prstGeom prst="rect">
              <a:avLst/>
            </a:prstGeom>
          </p:spPr>
        </p:pic>
        <p:pic>
          <p:nvPicPr>
            <p:cNvPr id="11" name="Рисунок 10" descr="0_78010_a8a74fc9_M.png"/>
            <p:cNvPicPr>
              <a:picLocks noChangeAspect="1"/>
            </p:cNvPicPr>
            <p:nvPr userDrawn="1"/>
          </p:nvPicPr>
          <p:blipFill>
            <a:blip r:embed="rId14" cstate="print"/>
            <a:stretch>
              <a:fillRect/>
            </a:stretch>
          </p:blipFill>
          <p:spPr>
            <a:xfrm flipV="1">
              <a:off x="0" y="1785926"/>
              <a:ext cx="1060616" cy="1828649"/>
            </a:xfrm>
            <a:prstGeom prst="rect">
              <a:avLst/>
            </a:prstGeom>
          </p:spPr>
        </p:pic>
        <p:pic>
          <p:nvPicPr>
            <p:cNvPr id="12" name="Рисунок 11" descr="0_78010_a8a74fc9_M.png"/>
            <p:cNvPicPr>
              <a:picLocks noChangeAspect="1"/>
            </p:cNvPicPr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0" y="3571876"/>
              <a:ext cx="1060616" cy="1828649"/>
            </a:xfrm>
            <a:prstGeom prst="rect">
              <a:avLst/>
            </a:prstGeom>
          </p:spPr>
        </p:pic>
        <p:pic>
          <p:nvPicPr>
            <p:cNvPr id="13" name="Рисунок 12" descr="0_78010_a8a74fc9_M.png"/>
            <p:cNvPicPr>
              <a:picLocks noChangeAspect="1"/>
            </p:cNvPicPr>
            <p:nvPr userDrawn="1"/>
          </p:nvPicPr>
          <p:blipFill>
            <a:blip r:embed="rId14" cstate="print"/>
            <a:srcRect t="17963"/>
            <a:stretch>
              <a:fillRect/>
            </a:stretch>
          </p:blipFill>
          <p:spPr>
            <a:xfrm flipV="1">
              <a:off x="0" y="5357826"/>
              <a:ext cx="1060616" cy="1500174"/>
            </a:xfrm>
            <a:prstGeom prst="rect">
              <a:avLst/>
            </a:prstGeom>
          </p:spPr>
        </p:pic>
      </p:grpSp>
      <p:cxnSp>
        <p:nvCxnSpPr>
          <p:cNvPr id="18" name="Прямая соединительная линия 17"/>
          <p:cNvCxnSpPr/>
          <p:nvPr userDrawn="1"/>
        </p:nvCxnSpPr>
        <p:spPr>
          <a:xfrm rot="5400000">
            <a:off x="-2428900" y="3429000"/>
            <a:ext cx="6858000" cy="0"/>
          </a:xfrm>
          <a:prstGeom prst="line">
            <a:avLst/>
          </a:prstGeom>
          <a:ln w="127000" cap="sq" cmpd="thickThin">
            <a:solidFill>
              <a:srgbClr val="00B0F0"/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sq" cmpd="thickThin">
            <a:solidFill>
              <a:srgbClr val="00B0F0"/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572272"/>
            <a:ext cx="12858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0_6a837_8225efc1_L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928662" y="0"/>
            <a:ext cx="8215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013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0" y="0"/>
            <a:ext cx="1060616" cy="6858000"/>
            <a:chOff x="0" y="0"/>
            <a:chExt cx="1060616" cy="6858000"/>
          </a:xfrm>
          <a:effectLst/>
        </p:grpSpPr>
        <p:sp>
          <p:nvSpPr>
            <p:cNvPr id="10" name="Прямоугольник 9"/>
            <p:cNvSpPr/>
            <p:nvPr userDrawn="1"/>
          </p:nvSpPr>
          <p:spPr>
            <a:xfrm>
              <a:off x="0" y="0"/>
              <a:ext cx="10001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Рисунок 8" descr="0_78010_a8a74fc9_M.png"/>
            <p:cNvPicPr>
              <a:picLocks noChangeAspect="1"/>
            </p:cNvPicPr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0" y="0"/>
              <a:ext cx="1060616" cy="1828649"/>
            </a:xfrm>
            <a:prstGeom prst="rect">
              <a:avLst/>
            </a:prstGeom>
          </p:spPr>
        </p:pic>
        <p:pic>
          <p:nvPicPr>
            <p:cNvPr id="11" name="Рисунок 10" descr="0_78010_a8a74fc9_M.png"/>
            <p:cNvPicPr>
              <a:picLocks noChangeAspect="1"/>
            </p:cNvPicPr>
            <p:nvPr userDrawn="1"/>
          </p:nvPicPr>
          <p:blipFill>
            <a:blip r:embed="rId14" cstate="print"/>
            <a:stretch>
              <a:fillRect/>
            </a:stretch>
          </p:blipFill>
          <p:spPr>
            <a:xfrm flipV="1">
              <a:off x="0" y="1785926"/>
              <a:ext cx="1060616" cy="1828649"/>
            </a:xfrm>
            <a:prstGeom prst="rect">
              <a:avLst/>
            </a:prstGeom>
          </p:spPr>
        </p:pic>
        <p:pic>
          <p:nvPicPr>
            <p:cNvPr id="12" name="Рисунок 11" descr="0_78010_a8a74fc9_M.png"/>
            <p:cNvPicPr>
              <a:picLocks noChangeAspect="1"/>
            </p:cNvPicPr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0" y="3571876"/>
              <a:ext cx="1060616" cy="1828649"/>
            </a:xfrm>
            <a:prstGeom prst="rect">
              <a:avLst/>
            </a:prstGeom>
          </p:spPr>
        </p:pic>
        <p:pic>
          <p:nvPicPr>
            <p:cNvPr id="13" name="Рисунок 12" descr="0_78010_a8a74fc9_M.png"/>
            <p:cNvPicPr>
              <a:picLocks noChangeAspect="1"/>
            </p:cNvPicPr>
            <p:nvPr userDrawn="1"/>
          </p:nvPicPr>
          <p:blipFill>
            <a:blip r:embed="rId14" cstate="print"/>
            <a:srcRect t="17963"/>
            <a:stretch>
              <a:fillRect/>
            </a:stretch>
          </p:blipFill>
          <p:spPr>
            <a:xfrm flipV="1">
              <a:off x="0" y="5357826"/>
              <a:ext cx="1060616" cy="1500174"/>
            </a:xfrm>
            <a:prstGeom prst="rect">
              <a:avLst/>
            </a:prstGeom>
          </p:spPr>
        </p:pic>
      </p:grpSp>
      <p:cxnSp>
        <p:nvCxnSpPr>
          <p:cNvPr id="18" name="Прямая соединительная линия 17"/>
          <p:cNvCxnSpPr/>
          <p:nvPr userDrawn="1"/>
        </p:nvCxnSpPr>
        <p:spPr>
          <a:xfrm rot="5400000">
            <a:off x="-2428900" y="3429000"/>
            <a:ext cx="6858000" cy="0"/>
          </a:xfrm>
          <a:prstGeom prst="line">
            <a:avLst/>
          </a:prstGeom>
          <a:ln w="127000" cap="sq" cmpd="thickThin">
            <a:solidFill>
              <a:srgbClr val="00B0F0"/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sq" cmpd="thickThin">
            <a:solidFill>
              <a:srgbClr val="00B0F0"/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572272"/>
            <a:ext cx="12858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0_6a837_8225efc1_L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928662" y="0"/>
            <a:ext cx="8215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82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064896" cy="6178698"/>
          </a:xfrm>
        </p:spPr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ru-RU" sz="36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 №3                                                                                                        «Ласточка»</a:t>
            </a:r>
            <a:br>
              <a:rPr lang="ru-RU" sz="36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600" b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800" b="1" spc="300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Солобуева</a:t>
            </a:r>
            <a:r>
              <a:rPr lang="ru-RU" sz="2800" b="1" spc="3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Маргарита </a:t>
            </a:r>
            <a:br>
              <a:rPr lang="ru-RU" sz="2800" b="1" spc="3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spc="3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Ивановна        </a:t>
            </a:r>
            <a:br>
              <a:rPr lang="ru-RU" sz="2800" b="1" spc="3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spc="3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Должность-воспитатель       </a:t>
            </a:r>
            <a:br>
              <a:rPr lang="ru-RU" sz="2800" b="1" spc="3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spc="3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Педагогический стаж-21год</a:t>
            </a:r>
            <a:br>
              <a:rPr lang="ru-RU" sz="2800" b="1" spc="3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spc="3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G:\воспитатель года фото\Солобуе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2523560" cy="2769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02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Маргарита Ивановна\P10109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3672408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B0F5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User\Desktop\IMG_3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56992"/>
            <a:ext cx="3635896" cy="3177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B0F5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944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715200" cy="11430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Живопись шерстью «Цветок»</a:t>
            </a:r>
            <a:endParaRPr lang="ru-RU" sz="4800" b="1" i="1" dirty="0">
              <a:solidFill>
                <a:srgbClr val="4C21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IMG_31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07803" y="2240870"/>
            <a:ext cx="446449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40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583362"/>
          </a:xfrm>
        </p:spPr>
        <p:txBody>
          <a:bodyPr/>
          <a:lstStyle/>
          <a:p>
            <a:pPr marL="548640" lvl="0" indent="-411480" algn="l">
              <a:spcBef>
                <a:spcPct val="2000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    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  <a:t>Материалы и оборудование :</a:t>
            </a:r>
            <a:br>
              <a:rPr lang="ru-RU" b="1" i="1" dirty="0" smtClean="0">
                <a:solidFill>
                  <a:srgbClr val="002060"/>
                </a:solidFill>
                <a:latin typeface="Times New Roman"/>
                <a:ea typeface="+mn-ea"/>
                <a:cs typeface="+mn-cs"/>
              </a:rPr>
            </a:br>
            <a:r>
              <a:rPr lang="ru-RU" sz="2800" i="1" dirty="0" smtClean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-</a:t>
            </a:r>
            <a:r>
              <a:rPr lang="ru-RU" sz="2800" b="1" i="1" dirty="0" smtClean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 картон для основы</a:t>
            </a:r>
            <a:br>
              <a:rPr lang="ru-RU" sz="2800" b="1" i="1" dirty="0" smtClean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</a:br>
            <a:r>
              <a:rPr lang="ru-RU" sz="2800" b="1" i="1" dirty="0" smtClean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- ламинированная пленка</a:t>
            </a:r>
            <a:br>
              <a:rPr lang="ru-RU" sz="2800" b="1" i="1" dirty="0" smtClean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</a:br>
            <a:r>
              <a:rPr lang="ru-RU" sz="2800" i="1" dirty="0" smtClean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-</a:t>
            </a:r>
            <a:r>
              <a:rPr lang="ru-RU" sz="2800" i="1" dirty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 </a:t>
            </a:r>
            <a:r>
              <a:rPr lang="ru-RU" sz="2800" b="1" i="1" dirty="0" err="1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флизелин</a:t>
            </a:r>
            <a:r>
              <a:rPr lang="ru-RU" sz="2800" b="1" i="1" dirty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800" b="1" i="1" dirty="0" smtClean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или: (фланель, бархатная бумага,                          </a:t>
            </a:r>
            <a:br>
              <a:rPr lang="ru-RU" sz="2800" b="1" i="1" dirty="0" smtClean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</a:br>
            <a:r>
              <a:rPr lang="ru-RU" sz="2800" b="1" i="1" dirty="0" smtClean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  рулон бумажных полотенец</a:t>
            </a:r>
            <a:r>
              <a:rPr lang="ru-RU" sz="2800" i="1" dirty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 </a:t>
            </a:r>
            <a:r>
              <a:rPr lang="ru-RU" sz="2800" b="1" i="1" dirty="0" smtClean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) в </a:t>
            </a:r>
            <a:r>
              <a:rPr lang="ru-RU" sz="2800" b="1" i="1" dirty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качестве </a:t>
            </a:r>
            <a:r>
              <a:rPr lang="ru-RU" sz="2800" b="1" i="1" dirty="0" smtClean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800" b="1" i="1" dirty="0" smtClean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</a:br>
            <a:r>
              <a:rPr lang="ru-RU" sz="2800" b="1" i="1" dirty="0" smtClean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  подложки</a:t>
            </a:r>
            <a:r>
              <a:rPr lang="ru-RU" sz="2800" i="1" dirty="0" smtClean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800" i="1" dirty="0" smtClean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</a:br>
            <a:r>
              <a:rPr lang="ru-RU" sz="2800" i="1" dirty="0" smtClean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-</a:t>
            </a:r>
            <a:r>
              <a:rPr lang="ru-RU" sz="2800" i="1" dirty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 </a:t>
            </a:r>
            <a:r>
              <a:rPr lang="ru-RU" sz="2800" b="1" i="1" dirty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ножницы</a:t>
            </a:r>
            <a:r>
              <a:rPr lang="ru-RU" sz="2800" i="1" dirty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 (чтобы резать шерсть</a:t>
            </a:r>
            <a:r>
              <a:rPr lang="ru-RU" sz="2800" i="1" dirty="0" smtClean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)</a:t>
            </a:r>
            <a:br>
              <a:rPr lang="ru-RU" sz="2800" i="1" dirty="0" smtClean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</a:br>
            <a:r>
              <a:rPr lang="ru-RU" sz="2800" b="1" i="1" dirty="0" smtClean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- клеевой </a:t>
            </a:r>
            <a:r>
              <a:rPr lang="ru-RU" sz="2800" b="1" i="1" dirty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к</a:t>
            </a:r>
            <a:r>
              <a:rPr lang="ru-RU" sz="2800" b="1" i="1" dirty="0" smtClean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арандаш</a:t>
            </a:r>
            <a:r>
              <a:rPr lang="ru-RU" sz="2800" b="1" i="1" dirty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800" b="1" i="1" dirty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</a:br>
            <a:r>
              <a:rPr lang="ru-RU" sz="2800" i="1" dirty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- </a:t>
            </a:r>
            <a:r>
              <a:rPr lang="ru-RU" sz="2800" b="1" i="1" dirty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шерсть разных цветов</a:t>
            </a:r>
            <a:r>
              <a:rPr lang="ru-RU" sz="2800" i="1" dirty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  <a:t> </a:t>
            </a:r>
            <a:br>
              <a:rPr lang="ru-RU" sz="2800" i="1" dirty="0">
                <a:solidFill>
                  <a:srgbClr val="0B0F5D"/>
                </a:solidFill>
                <a:latin typeface="Times New Roman"/>
                <a:ea typeface="+mn-ea"/>
                <a:cs typeface="+mn-cs"/>
              </a:rPr>
            </a:br>
            <a:endParaRPr lang="ru-RU" sz="2800" i="1" dirty="0">
              <a:solidFill>
                <a:srgbClr val="0B0F5D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7171" name="Picture 3" descr="D:\Pictures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19754"/>
            <a:ext cx="3142481" cy="262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3136"/>
            <a:ext cx="2304256" cy="187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56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583362"/>
          </a:xfrm>
        </p:spPr>
        <p:txBody>
          <a:bodyPr/>
          <a:lstStyle/>
          <a:p>
            <a:pPr marL="548640" lvl="0" indent="-411480" algn="l">
              <a:spcBef>
                <a:spcPct val="20000"/>
              </a:spcBef>
            </a:pP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           </a:t>
            </a:r>
            <a:endParaRPr lang="ru-RU" sz="2400" dirty="0">
              <a:solidFill>
                <a:prstClr val="black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6597351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1F1256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688"/>
            <a:ext cx="6120680" cy="34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71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824" y="188640"/>
            <a:ext cx="8229600" cy="1143000"/>
          </a:xfrm>
        </p:spPr>
        <p:txBody>
          <a:bodyPr/>
          <a:lstStyle/>
          <a:p>
            <a:r>
              <a:rPr lang="ru-RU" sz="3600" b="1" i="1" cap="sm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  <a:endParaRPr lang="ru-RU" sz="3600" b="1" i="1" cap="sm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836712"/>
            <a:ext cx="7056784" cy="459797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Оформление заднего плана </a:t>
            </a:r>
            <a:r>
              <a:rPr lang="ru-RU" sz="3600" b="1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(фон)</a:t>
            </a:r>
            <a:endParaRPr lang="ru-RU" sz="3600" b="1" i="1" dirty="0">
              <a:solidFill>
                <a:srgbClr val="4C21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а2\IMG_31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5576" y="2492896"/>
            <a:ext cx="46805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а2\IMG_3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61388" y="2447524"/>
            <a:ext cx="4759204" cy="3265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81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235" y="26064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Стебель и </a:t>
            </a:r>
            <a:r>
              <a:rPr lang="ru-RU" sz="3600" b="1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листья</a:t>
            </a:r>
            <a:r>
              <a:rPr lang="ru-RU" b="1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4C21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773238"/>
            <a:ext cx="8229600" cy="45259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2050" name="Picture 2" descr="C:\Users\User\Desktop\а2\IMG_316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3307" y="1888289"/>
            <a:ext cx="4486503" cy="2990800"/>
          </a:xfrm>
          <a:prstGeom prst="rect">
            <a:avLst/>
          </a:prstGeom>
          <a:noFill/>
        </p:spPr>
      </p:pic>
      <p:pic>
        <p:nvPicPr>
          <p:cNvPr id="2051" name="Picture 3" descr="C:\Users\User\Desktop\а2\IMG_3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48774" y="1968327"/>
            <a:ext cx="4483564" cy="2988840"/>
          </a:xfrm>
          <a:prstGeom prst="rect">
            <a:avLst/>
          </a:prstGeom>
          <a:noFill/>
        </p:spPr>
      </p:pic>
      <p:pic>
        <p:nvPicPr>
          <p:cNvPr id="9" name="Picture 2" descr="C:\Users\User\Desktop\а2\IMG_3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354605" y="3854307"/>
            <a:ext cx="3082861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55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488" y="18864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Лепестки цветка</a:t>
            </a:r>
            <a:endParaRPr lang="ru-RU" b="1" i="1" dirty="0">
              <a:solidFill>
                <a:srgbClr val="4C21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а2\IMG_317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6105" y="1817904"/>
            <a:ext cx="4330700" cy="2887662"/>
          </a:xfrm>
          <a:prstGeom prst="rect">
            <a:avLst/>
          </a:prstGeom>
          <a:noFill/>
        </p:spPr>
      </p:pic>
      <p:pic>
        <p:nvPicPr>
          <p:cNvPr id="4099" name="Picture 3" descr="C:\Users\User\Desktop\а2\IMG_3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30007" y="1737004"/>
            <a:ext cx="4428217" cy="2951944"/>
          </a:xfrm>
          <a:prstGeom prst="rect">
            <a:avLst/>
          </a:prstGeom>
          <a:noFill/>
        </p:spPr>
      </p:pic>
      <p:pic>
        <p:nvPicPr>
          <p:cNvPr id="4101" name="Picture 5" descr="C:\Users\User\Desktop\а2\IMG_3176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292345" y="3772551"/>
            <a:ext cx="3356992" cy="2237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6632"/>
            <a:ext cx="77048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1F1256"/>
                </a:solidFill>
                <a:latin typeface="Times New Roman" pitchFamily="18" charset="0"/>
                <a:cs typeface="Times New Roman" pitchFamily="18" charset="0"/>
              </a:rPr>
              <a:t>1 строка – ключевое слово, понятие, определяющее содержание </a:t>
            </a:r>
            <a:r>
              <a:rPr lang="ru-RU" sz="2400" i="1" dirty="0" err="1">
                <a:solidFill>
                  <a:srgbClr val="1F1256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endParaRPr lang="ru-RU" sz="2400" i="1" dirty="0">
              <a:solidFill>
                <a:srgbClr val="1F125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1F1256"/>
                </a:solidFill>
                <a:latin typeface="Times New Roman" pitchFamily="18" charset="0"/>
                <a:cs typeface="Times New Roman" pitchFamily="18" charset="0"/>
              </a:rPr>
              <a:t> 2 строка – два прилагательных, характеризующих данное понятие</a:t>
            </a:r>
          </a:p>
          <a:p>
            <a:r>
              <a:rPr lang="ru-RU" sz="2400" i="1" dirty="0">
                <a:solidFill>
                  <a:srgbClr val="1F1256"/>
                </a:solidFill>
                <a:latin typeface="Times New Roman" pitchFamily="18" charset="0"/>
                <a:cs typeface="Times New Roman" pitchFamily="18" charset="0"/>
              </a:rPr>
              <a:t> 3 строка – три глагола, показывающих действие понятия</a:t>
            </a:r>
          </a:p>
          <a:p>
            <a:r>
              <a:rPr lang="ru-RU" sz="2400" i="1" dirty="0">
                <a:solidFill>
                  <a:srgbClr val="1F1256"/>
                </a:solidFill>
                <a:latin typeface="Times New Roman" pitchFamily="18" charset="0"/>
                <a:cs typeface="Times New Roman" pitchFamily="18" charset="0"/>
              </a:rPr>
              <a:t> 4 строка – короткое предложение, в котором автор высказывает своё отношение</a:t>
            </a:r>
          </a:p>
          <a:p>
            <a:r>
              <a:rPr lang="ru-RU" sz="2400" i="1" dirty="0">
                <a:solidFill>
                  <a:srgbClr val="1F1256"/>
                </a:solidFill>
                <a:latin typeface="Times New Roman" pitchFamily="18" charset="0"/>
                <a:cs typeface="Times New Roman" pitchFamily="18" charset="0"/>
              </a:rPr>
              <a:t> 5 строка – одно слово, обычно существительное, через которое выражаются чувства, ассоциации связанные с данным </a:t>
            </a:r>
            <a:r>
              <a:rPr lang="ru-RU" sz="2400" i="1" dirty="0" smtClean="0">
                <a:solidFill>
                  <a:srgbClr val="1F1256"/>
                </a:solidFill>
                <a:latin typeface="Times New Roman" pitchFamily="18" charset="0"/>
                <a:cs typeface="Times New Roman" pitchFamily="18" charset="0"/>
              </a:rPr>
              <a:t>понятием</a:t>
            </a:r>
            <a:endParaRPr lang="ru-RU" sz="2400" i="1" dirty="0">
              <a:solidFill>
                <a:srgbClr val="1F125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solidFill>
                <a:srgbClr val="1F12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B0F5D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Приглашаем  к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сотрудничеству: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652845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Кемеровская   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область,      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г. Мыски,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ул. Ленина.16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Тел.3-44-81</a:t>
            </a:r>
          </a:p>
          <a:p>
            <a:endParaRPr lang="ru-RU" dirty="0"/>
          </a:p>
        </p:txBody>
      </p:sp>
      <p:pic>
        <p:nvPicPr>
          <p:cNvPr id="8" name="Содержимое 7" descr="C:\Users\User\Desktop\к 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44824"/>
            <a:ext cx="446449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Pictures\770742_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1032" y="40466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7200" b="1" i="1" cap="all" dirty="0" smtClean="0">
                <a:solidFill>
                  <a:srgbClr val="0B0F5D"/>
                </a:solidFill>
                <a:latin typeface="Times New Roman" pitchFamily="18" charset="0"/>
                <a:cs typeface="Utsaah" pitchFamily="34" charset="0"/>
              </a:rPr>
              <a:t>Чудеса своими </a:t>
            </a:r>
          </a:p>
          <a:p>
            <a:pPr algn="just"/>
            <a:r>
              <a:rPr lang="ru-RU" sz="7200" b="1" i="1" cap="all" dirty="0" smtClean="0">
                <a:solidFill>
                  <a:srgbClr val="0B0F5D"/>
                </a:solidFill>
                <a:latin typeface="Times New Roman" pitchFamily="18" charset="0"/>
                <a:cs typeface="Utsaah" pitchFamily="34" charset="0"/>
              </a:rPr>
              <a:t>         руками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864096"/>
          </a:xfrm>
        </p:spPr>
        <p:txBody>
          <a:bodyPr/>
          <a:lstStyle/>
          <a:p>
            <a:pPr algn="l"/>
            <a:r>
              <a:rPr lang="ru-RU" sz="4800" b="1" dirty="0" smtClean="0">
                <a:solidFill>
                  <a:srgbClr val="1F125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600" b="1" i="1" dirty="0">
              <a:solidFill>
                <a:srgbClr val="1F12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32656"/>
            <a:ext cx="7056784" cy="452596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b="1" i="1" dirty="0" smtClean="0">
                <a:solidFill>
                  <a:srgbClr val="1F1256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4400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ознакомление педагогов с </a:t>
            </a: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нетрадиционной техникой рисования – </a:t>
            </a:r>
            <a:r>
              <a:rPr lang="ru-RU" sz="4400" i="1" dirty="0" smtClean="0">
                <a:solidFill>
                  <a:srgbClr val="1F125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живопись шерстью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44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" name="Picture 21" descr="D:\Pictures\images (2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93389"/>
            <a:ext cx="3749720" cy="2712865"/>
          </a:xfrm>
          <a:prstGeom prst="rect">
            <a:avLst/>
          </a:prstGeom>
          <a:ln w="127000" cap="sq">
            <a:solidFill>
              <a:srgbClr val="4C216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6"/>
            <a:ext cx="2625729" cy="2625729"/>
          </a:xfrm>
          <a:prstGeom prst="rect">
            <a:avLst/>
          </a:prstGeom>
          <a:ln w="127000" cap="sq">
            <a:solidFill>
              <a:srgbClr val="4C216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733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010286"/>
            <a:ext cx="7704856" cy="583264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познакомить педагогов с приемами </a:t>
            </a:r>
            <a:br>
              <a:rPr lang="ru-RU" sz="3600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 нетрадиционного рисования на примере </a:t>
            </a:r>
            <a:br>
              <a:rPr lang="ru-RU" sz="3600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 работы в технике «живопись шерстью»</a:t>
            </a:r>
            <a:r>
              <a:rPr lang="ru-RU" sz="3600" i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- способствовать развитию </a:t>
            </a:r>
            <a:r>
              <a:rPr lang="ru-RU" sz="3600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профессионально-творческой  </a:t>
            </a:r>
            <a:br>
              <a:rPr lang="ru-RU" sz="3600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активности</a:t>
            </a:r>
            <a:r>
              <a:rPr lang="ru-RU" sz="3600" i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, раскрытию внутреннего </a:t>
            </a:r>
            <a:r>
              <a:rPr lang="ru-RU" sz="3600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потенциала</a:t>
            </a:r>
            <a:r>
              <a:rPr lang="ru-RU" sz="3600" i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- повысить уровень мастерства </a:t>
            </a:r>
            <a:r>
              <a:rPr lang="ru-RU" sz="3600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педагогов в области изобразительной    </a:t>
            </a:r>
            <a:br>
              <a:rPr lang="ru-RU" sz="3600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 деятельности в работе с детьми </a:t>
            </a:r>
            <a:br>
              <a:rPr lang="ru-RU" sz="3600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 дошкольного возраста</a:t>
            </a:r>
            <a:r>
              <a:rPr lang="ru-RU" sz="3600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4C216D"/>
                </a:solidFill>
              </a:rPr>
              <a:t/>
            </a:r>
            <a:br>
              <a:rPr lang="ru-RU" sz="4800" dirty="0">
                <a:solidFill>
                  <a:srgbClr val="4C216D"/>
                </a:solidFill>
              </a:rPr>
            </a:br>
            <a:endParaRPr lang="ru-RU" sz="4800" dirty="0">
              <a:solidFill>
                <a:srgbClr val="4C216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8733656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476672"/>
            <a:ext cx="2107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0B0F5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</a:t>
            </a:r>
            <a:r>
              <a:rPr lang="ru-RU" sz="4400" i="1" dirty="0">
                <a:solidFill>
                  <a:srgbClr val="0B0F5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ru-RU" sz="4400" i="1" dirty="0">
              <a:solidFill>
                <a:srgbClr val="0B0F5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2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8733656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116632"/>
            <a:ext cx="7488832" cy="5792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i="1" dirty="0">
                <a:solidFill>
                  <a:srgbClr val="0B0F5D"/>
                </a:solidFill>
                <a:latin typeface="Times New Roman" pitchFamily="18" charset="0"/>
                <a:cs typeface="Times New Roman" pitchFamily="18" charset="0"/>
              </a:rPr>
              <a:t>Творчество ребёнка безгранично, только стоит правильно направить возможности и фантазию ребёнка для роста творческого потенциала и </a:t>
            </a:r>
            <a:r>
              <a:rPr lang="ru-RU" sz="2800" b="1" i="1" dirty="0" smtClean="0">
                <a:solidFill>
                  <a:srgbClr val="0B0F5D"/>
                </a:solidFill>
                <a:latin typeface="Times New Roman" pitchFamily="18" charset="0"/>
                <a:cs typeface="Times New Roman" pitchFamily="18" charset="0"/>
              </a:rPr>
              <a:t>обогащение внутреннего </a:t>
            </a:r>
            <a:r>
              <a:rPr lang="ru-RU" sz="2800" b="1" i="1" dirty="0">
                <a:solidFill>
                  <a:srgbClr val="0B0F5D"/>
                </a:solidFill>
                <a:latin typeface="Times New Roman" pitchFamily="18" charset="0"/>
                <a:cs typeface="Times New Roman" pitchFamily="18" charset="0"/>
              </a:rPr>
              <a:t>мира искусства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 smtClean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 smtClean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4" name="Рисунок 3" descr="C:\Users\User\Desktop\Маргарита Ивановна\P10109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36912"/>
            <a:ext cx="3363416" cy="2519281"/>
          </a:xfrm>
          <a:prstGeom prst="round2DiagRect">
            <a:avLst>
              <a:gd name="adj1" fmla="val 16667"/>
              <a:gd name="adj2" fmla="val 5427"/>
            </a:avLst>
          </a:prstGeom>
          <a:ln w="88900" cap="sq">
            <a:solidFill>
              <a:srgbClr val="4C216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User\AppData\Local\Microsoft\Windows\Temporary Internet Files\Content.Word\IMG_31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65298"/>
            <a:ext cx="3613502" cy="2432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4C216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496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258891" cy="3501008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 smtClean="0">
                <a:solidFill>
                  <a:srgbClr val="1F1256"/>
                </a:solidFill>
                <a:latin typeface="Times New Roman" pitchFamily="18" charset="0"/>
                <a:cs typeface="Times New Roman" pitchFamily="18" charset="0"/>
              </a:rPr>
              <a:t>Живопись шерстью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 dirty="0" smtClean="0">
                <a:solidFill>
                  <a:srgbClr val="0B0F5D"/>
                </a:solidFill>
                <a:latin typeface="Times New Roman" pitchFamily="18" charset="0"/>
                <a:cs typeface="Times New Roman" pitchFamily="18" charset="0"/>
              </a:rPr>
              <a:t>это особый способ создания живописного полотна без использования кисточек</a:t>
            </a:r>
            <a:r>
              <a:rPr lang="ru-RU" sz="2800" i="1" dirty="0">
                <a:solidFill>
                  <a:srgbClr val="0B0F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B0F5D"/>
                </a:solidFill>
                <a:latin typeface="Times New Roman" pitchFamily="18" charset="0"/>
                <a:cs typeface="Times New Roman" pitchFamily="18" charset="0"/>
              </a:rPr>
              <a:t>и карандашей, красок и воды, методом послойного выкладывания цветной овечьей шерсти</a:t>
            </a:r>
            <a:endParaRPr lang="ru-RU" sz="2800" i="1" dirty="0">
              <a:solidFill>
                <a:srgbClr val="0B0F5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D:\Pictures\images (1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66819"/>
            <a:ext cx="3096344" cy="2108806"/>
          </a:xfrm>
          <a:prstGeom prst="rect">
            <a:avLst/>
          </a:prstGeom>
          <a:ln w="1270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D:\Pictures\images (1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0986" y="3766819"/>
            <a:ext cx="3227526" cy="2108806"/>
          </a:xfrm>
          <a:prstGeom prst="rect">
            <a:avLst/>
          </a:prstGeom>
          <a:ln w="1270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7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8172400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	 рисования	 шерстью у ребёнка</a:t>
            </a:r>
            <a:r>
              <a:rPr lang="ru-RU" sz="4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совершенствуются: </a:t>
            </a:r>
            <a:r>
              <a:rPr lang="ru-RU" sz="4900" b="1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1F125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наблюдательность, </a:t>
            </a:r>
            <a:b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эстетическое восприятие,  </a:t>
            </a:r>
            <a:b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эстетические эмоции, </a:t>
            </a:r>
            <a:b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художественный вкус, </a:t>
            </a:r>
            <a:b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творческие способности. </a:t>
            </a:r>
            <a:b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3" name="Рисунок 2" descr="C:\Users\User\Desktop\к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509120"/>
            <a:ext cx="2857500" cy="1809750"/>
          </a:xfrm>
          <a:prstGeom prst="rect">
            <a:avLst/>
          </a:prstGeom>
          <a:ln w="127000" cap="sq">
            <a:solidFill>
              <a:srgbClr val="0B0F5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C:\Users\User\AppData\Local\Microsoft\Windows\Temporary Internet Files\Content.Word\IMG_31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38269" y="3326827"/>
            <a:ext cx="3788292" cy="2696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B0F5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721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269" y="188640"/>
            <a:ext cx="7772400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1F1256"/>
                </a:solidFill>
                <a:latin typeface="Times New Roman" pitchFamily="18" charset="0"/>
                <a:cs typeface="Times New Roman" pitchFamily="18" charset="0"/>
              </a:rPr>
              <a:t>Технология (с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пособы работы)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живописи шерстью 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Прямоугольник 7"/>
          <p:cNvSpPr>
            <a:spLocks noChangeArrowheads="1"/>
          </p:cNvSpPr>
          <p:nvPr/>
        </p:nvSpPr>
        <p:spPr bwMode="auto">
          <a:xfrm>
            <a:off x="5296122" y="5301208"/>
            <a:ext cx="364331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Вытягивание волокон</a:t>
            </a:r>
            <a:endParaRPr lang="ru-RU" sz="3200" b="1" i="1" dirty="0">
              <a:solidFill>
                <a:srgbClr val="4C216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solidFill>
                <a:srgbClr val="4C216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25" name="Прямоугольник 8"/>
          <p:cNvSpPr>
            <a:spLocks noChangeArrowheads="1"/>
          </p:cNvSpPr>
          <p:nvPr/>
        </p:nvSpPr>
        <p:spPr bwMode="auto">
          <a:xfrm>
            <a:off x="3429000" y="3071813"/>
            <a:ext cx="2928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4393598"/>
            <a:ext cx="1991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Щепание</a:t>
            </a:r>
          </a:p>
          <a:p>
            <a:r>
              <a:rPr lang="ru-RU" sz="3200" b="1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волокон</a:t>
            </a:r>
            <a:endParaRPr lang="ru-RU" sz="3200" b="1" i="1" dirty="0">
              <a:solidFill>
                <a:srgbClr val="4C21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Picture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8170" y="2589801"/>
            <a:ext cx="3378181" cy="25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ы из шерсти метод щипа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0248" y="1749950"/>
            <a:ext cx="3400845" cy="259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34209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8"/>
          <p:cNvSpPr>
            <a:spLocks noGrp="1" noChangeArrowheads="1"/>
          </p:cNvSpPr>
          <p:nvPr>
            <p:ph idx="1"/>
          </p:nvPr>
        </p:nvSpPr>
        <p:spPr bwMode="auto">
          <a:xfrm>
            <a:off x="1507874" y="3008201"/>
            <a:ext cx="2952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Скручивание</a:t>
            </a:r>
            <a:endParaRPr lang="ru-RU" sz="3600" b="1" i="1" dirty="0" smtClean="0">
              <a:solidFill>
                <a:srgbClr val="4C216D"/>
              </a:solidFill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9" y="3037917"/>
            <a:ext cx="45881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           Резка </a:t>
            </a:r>
            <a:r>
              <a:rPr lang="ru-RU" sz="3600" b="1" i="1" dirty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шерсти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            ножницами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i="1" dirty="0">
              <a:solidFill>
                <a:srgbClr val="4C216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i="1" dirty="0" smtClean="0">
              <a:solidFill>
                <a:srgbClr val="4C216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Смешивание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4C216D"/>
                </a:solidFill>
                <a:latin typeface="Times New Roman" pitchFamily="18" charset="0"/>
                <a:cs typeface="Times New Roman" pitchFamily="18" charset="0"/>
              </a:rPr>
              <a:t>шерсти</a:t>
            </a:r>
            <a:endParaRPr lang="ru-RU" sz="3600" b="1" i="1" dirty="0">
              <a:solidFill>
                <a:srgbClr val="4C216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i="1" dirty="0" smtClean="0">
              <a:solidFill>
                <a:srgbClr val="4C216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i="1" dirty="0">
              <a:solidFill>
                <a:srgbClr val="4C216D"/>
              </a:solidFill>
              <a:cs typeface="Arial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5"/>
            <a:ext cx="3039938" cy="260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Картинки по запросу картины из шерсти метод отры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112" y="404665"/>
            <a:ext cx="3475852" cy="260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ictures\Безымя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46643" y="3687176"/>
            <a:ext cx="3044613" cy="294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29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9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7">
  <a:themeElements>
    <a:clrScheme name="Другая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3">
  <a:themeElements>
    <a:clrScheme name="Другая 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1">
  <a:themeElements>
    <a:clrScheme name="Другая 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E36C09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4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Сбербанк Онлай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Другая 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00B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Тема Office">
  <a:themeElements>
    <a:clrScheme name="Другая 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00B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9711</TotalTime>
  <Words>164</Words>
  <Application>Microsoft Office PowerPoint</Application>
  <PresentationFormat>Экран (4:3)</PresentationFormat>
  <Paragraphs>59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Тема9</vt:lpstr>
      <vt:lpstr>2_Тема Office</vt:lpstr>
      <vt:lpstr>Тема7</vt:lpstr>
      <vt:lpstr>Тема3</vt:lpstr>
      <vt:lpstr>1_Тема1</vt:lpstr>
      <vt:lpstr>1_Тема4</vt:lpstr>
      <vt:lpstr>Сбербанк Онлайн</vt:lpstr>
      <vt:lpstr>Тема Office</vt:lpstr>
      <vt:lpstr>1_Тема Office</vt:lpstr>
      <vt:lpstr>Муниципальное бюджетное дошкольное образовательное учреждение детский сад  №3                                                                                                        «Ласточка»                                              Солобуева Маргарита                         Ивановна                             Должность-воспитатель                       Педагогический стаж-21год     </vt:lpstr>
      <vt:lpstr>Слайд 2</vt:lpstr>
      <vt:lpstr>     </vt:lpstr>
      <vt:lpstr>- познакомить педагогов с приемами    нетрадиционного рисования на примере    работы в технике «живопись шерстью» - способствовать развитию     профессионально-творческой     активности, раскрытию внутреннего    потенциала - повысить уровень мастерства    педагогов в области изобразительной       деятельности в работе с детьми    дошкольного возраста  </vt:lpstr>
      <vt:lpstr>Слайд 5</vt:lpstr>
      <vt:lpstr>Живопись шерстью - это особый способ создания живописного полотна без использования кисточек и карандашей, красок и воды, методом послойного выкладывания цветной овечьей шерсти</vt:lpstr>
      <vt:lpstr>В процессе  рисования  шерстью у ребёнка совершенствуются:  - наблюдательность,   - эстетическое восприятие,    - эстетические эмоции,   - художественный вкус,   - творческие способности.     </vt:lpstr>
      <vt:lpstr>Технология (способы работы) живописи шерстью  </vt:lpstr>
      <vt:lpstr>Слайд 9</vt:lpstr>
      <vt:lpstr>Слайд 10</vt:lpstr>
      <vt:lpstr>Живопись шерстью «Цветок»</vt:lpstr>
      <vt:lpstr>     Материалы и оборудование : - картон для основы - ламинированная пленка - флизелин или: (фланель, бархатная бумага,                             рулон бумажных полотенец ) в качестве    подложки - ножницы (чтобы резать шерсть) - клеевой карандаш - шерсть разных цветов  </vt:lpstr>
      <vt:lpstr>           </vt:lpstr>
      <vt:lpstr>2 этап</vt:lpstr>
      <vt:lpstr>Стебель и листья.</vt:lpstr>
      <vt:lpstr>Лепестки цветка</vt:lpstr>
      <vt:lpstr>Слайд 17</vt:lpstr>
      <vt:lpstr>Спасибо за внимание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Margo</dc:creator>
  <cp:lastModifiedBy>User</cp:lastModifiedBy>
  <cp:revision>158</cp:revision>
  <dcterms:created xsi:type="dcterms:W3CDTF">2017-07-21T17:09:15Z</dcterms:created>
  <dcterms:modified xsi:type="dcterms:W3CDTF">2017-08-23T01:39:58Z</dcterms:modified>
</cp:coreProperties>
</file>